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4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FED-D96B-45AD-B394-7A29CA22786D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C86D-5FFD-46EB-8EA5-4F3A32A6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FED-D96B-45AD-B394-7A29CA22786D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C86D-5FFD-46EB-8EA5-4F3A32A6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FED-D96B-45AD-B394-7A29CA22786D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C86D-5FFD-46EB-8EA5-4F3A32A6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1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FED-D96B-45AD-B394-7A29CA22786D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C86D-5FFD-46EB-8EA5-4F3A32A6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4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FED-D96B-45AD-B394-7A29CA22786D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C86D-5FFD-46EB-8EA5-4F3A32A6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6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FED-D96B-45AD-B394-7A29CA22786D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C86D-5FFD-46EB-8EA5-4F3A32A6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1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FED-D96B-45AD-B394-7A29CA22786D}" type="datetimeFigureOut">
              <a:rPr lang="en-US" smtClean="0"/>
              <a:t>12/2/13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C86D-5FFD-46EB-8EA5-4F3A32A6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7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FED-D96B-45AD-B394-7A29CA22786D}" type="datetimeFigureOut">
              <a:rPr lang="en-US" smtClean="0"/>
              <a:t>12/2/13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C86D-5FFD-46EB-8EA5-4F3A32A6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6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FED-D96B-45AD-B394-7A29CA22786D}" type="datetimeFigureOut">
              <a:rPr lang="en-US" smtClean="0"/>
              <a:t>12/2/13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C86D-5FFD-46EB-8EA5-4F3A32A6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1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FED-D96B-45AD-B394-7A29CA22786D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C86D-5FFD-46EB-8EA5-4F3A32A6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FED-D96B-45AD-B394-7A29CA22786D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C86D-5FFD-46EB-8EA5-4F3A32A6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6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0FED-D96B-45AD-B394-7A29CA22786D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4C86D-5FFD-46EB-8EA5-4F3A32A6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1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57" y="2355929"/>
            <a:ext cx="10239554" cy="238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Local Adaptation in Olympia Oysters: </a:t>
            </a:r>
            <a:br>
              <a:rPr lang="en-US" sz="4800" dirty="0" smtClean="0"/>
            </a:br>
            <a:r>
              <a:rPr lang="en-US" sz="4800" dirty="0" smtClean="0"/>
              <a:t>HSP70 mRNA Expression </a:t>
            </a:r>
            <a:r>
              <a:rPr lang="en-US" sz="4800" dirty="0"/>
              <a:t>R</a:t>
            </a:r>
            <a:r>
              <a:rPr lang="en-US" sz="4800" dirty="0" smtClean="0"/>
              <a:t>esponse to Mild Heat Stress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1997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2930"/>
            <a:ext cx="10515600" cy="524803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Oysters</a:t>
            </a:r>
          </a:p>
          <a:p>
            <a:pPr lvl="1"/>
            <a:r>
              <a:rPr lang="en-US" dirty="0" smtClean="0"/>
              <a:t>Offspring from 3 distinct populations</a:t>
            </a:r>
          </a:p>
          <a:p>
            <a:pPr lvl="1"/>
            <a:r>
              <a:rPr lang="en-US" dirty="0" smtClean="0"/>
              <a:t>Collected in Port Gamble, WA</a:t>
            </a:r>
          </a:p>
          <a:p>
            <a:r>
              <a:rPr lang="en-US" dirty="0" smtClean="0"/>
              <a:t>Set up</a:t>
            </a:r>
          </a:p>
          <a:p>
            <a:pPr lvl="1"/>
            <a:r>
              <a:rPr lang="en-US" dirty="0" smtClean="0"/>
              <a:t>1 tank</a:t>
            </a:r>
          </a:p>
          <a:p>
            <a:pPr lvl="1"/>
            <a:r>
              <a:rPr lang="en-US" dirty="0" smtClean="0"/>
              <a:t>Cold Room at 12 C</a:t>
            </a:r>
          </a:p>
          <a:p>
            <a:pPr lvl="1"/>
            <a:r>
              <a:rPr lang="en-US" dirty="0" smtClean="0"/>
              <a:t>Acclimated 1 week</a:t>
            </a:r>
          </a:p>
          <a:p>
            <a:pPr lvl="1"/>
            <a:r>
              <a:rPr lang="en-US" dirty="0" smtClean="0"/>
              <a:t>Fed once every 24 hours</a:t>
            </a:r>
          </a:p>
          <a:p>
            <a:r>
              <a:rPr lang="en-US" dirty="0" smtClean="0"/>
              <a:t>Experiment</a:t>
            </a:r>
          </a:p>
          <a:p>
            <a:pPr lvl="1"/>
            <a:r>
              <a:rPr lang="en-US" dirty="0" smtClean="0"/>
              <a:t>Time 0 (12 C)</a:t>
            </a:r>
          </a:p>
          <a:p>
            <a:pPr lvl="1"/>
            <a:r>
              <a:rPr lang="en-US" dirty="0" smtClean="0"/>
              <a:t>Time 24 (24 C)</a:t>
            </a:r>
          </a:p>
          <a:p>
            <a:pPr lvl="1"/>
            <a:r>
              <a:rPr lang="en-US" dirty="0" smtClean="0"/>
              <a:t>Fed once</a:t>
            </a:r>
          </a:p>
          <a:p>
            <a:r>
              <a:rPr lang="en-US" dirty="0" smtClean="0"/>
              <a:t>Sampling</a:t>
            </a:r>
          </a:p>
          <a:p>
            <a:pPr lvl="1"/>
            <a:r>
              <a:rPr lang="en-US" dirty="0" smtClean="0"/>
              <a:t>Measured Length</a:t>
            </a:r>
          </a:p>
          <a:p>
            <a:pPr lvl="1"/>
            <a:r>
              <a:rPr lang="en-US" dirty="0" smtClean="0"/>
              <a:t>Dissected out 50-250 </a:t>
            </a:r>
            <a:r>
              <a:rPr lang="en-US" dirty="0" err="1" smtClean="0"/>
              <a:t>ug</a:t>
            </a:r>
            <a:r>
              <a:rPr lang="en-US" dirty="0" smtClean="0"/>
              <a:t> whole body tissue</a:t>
            </a:r>
          </a:p>
          <a:p>
            <a:pPr lvl="1"/>
            <a:r>
              <a:rPr lang="en-US" dirty="0" smtClean="0"/>
              <a:t>Flash Frozen</a:t>
            </a:r>
          </a:p>
          <a:p>
            <a:pPr lvl="1"/>
            <a:r>
              <a:rPr lang="en-US" dirty="0" smtClean="0"/>
              <a:t>Stored in </a:t>
            </a:r>
            <a:r>
              <a:rPr lang="en-US" dirty="0" err="1" smtClean="0"/>
              <a:t>TriReagent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80" y="0"/>
            <a:ext cx="547402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9095" y="6200485"/>
            <a:ext cx="940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Photo: Christine </a:t>
            </a:r>
            <a:r>
              <a:rPr lang="en-US" sz="1000" dirty="0" err="1" smtClean="0"/>
              <a:t>Savolainen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2708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Processing/Testing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5584" y="1483742"/>
            <a:ext cx="3978215" cy="4951563"/>
          </a:xfrm>
        </p:spPr>
        <p:txBody>
          <a:bodyPr/>
          <a:lstStyle/>
          <a:p>
            <a:r>
              <a:rPr lang="en-US" dirty="0" smtClean="0"/>
              <a:t>Phenol/Chloroform RNA isolation</a:t>
            </a:r>
          </a:p>
          <a:p>
            <a:r>
              <a:rPr lang="en-US" dirty="0" err="1" smtClean="0"/>
              <a:t>cDNA</a:t>
            </a:r>
            <a:r>
              <a:rPr lang="en-US" dirty="0" smtClean="0"/>
              <a:t> created </a:t>
            </a:r>
          </a:p>
          <a:p>
            <a:r>
              <a:rPr lang="en-US" dirty="0" smtClean="0"/>
              <a:t>Primers Designed </a:t>
            </a:r>
          </a:p>
          <a:p>
            <a:pPr lvl="1"/>
            <a:r>
              <a:rPr lang="en-US" dirty="0" smtClean="0"/>
              <a:t>HSP70 (C. </a:t>
            </a:r>
            <a:r>
              <a:rPr lang="en-US" dirty="0" err="1" smtClean="0"/>
              <a:t>gigas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Actin (O. </a:t>
            </a:r>
            <a:r>
              <a:rPr lang="en-US" dirty="0" err="1" smtClean="0"/>
              <a:t>lurida</a:t>
            </a:r>
            <a:r>
              <a:rPr lang="en-US" dirty="0" smtClean="0"/>
              <a:t>, Normalizing)</a:t>
            </a:r>
          </a:p>
          <a:p>
            <a:r>
              <a:rPr lang="en-US" dirty="0" smtClean="0"/>
              <a:t>PCR</a:t>
            </a:r>
          </a:p>
          <a:p>
            <a:r>
              <a:rPr lang="en-US" dirty="0" err="1" smtClean="0"/>
              <a:t>qPCR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3742"/>
            <a:ext cx="6902889" cy="5374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5443" y="6224682"/>
            <a:ext cx="940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Photo: Christine </a:t>
            </a:r>
            <a:r>
              <a:rPr lang="en-US" sz="1000" dirty="0" err="1" smtClean="0"/>
              <a:t>Savolainen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42848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Results—PCR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776268" cy="4351338"/>
          </a:xfrm>
        </p:spPr>
        <p:txBody>
          <a:bodyPr/>
          <a:lstStyle/>
          <a:p>
            <a:r>
              <a:rPr lang="en-US" dirty="0" smtClean="0"/>
              <a:t>Products in </a:t>
            </a:r>
            <a:r>
              <a:rPr lang="en-US" dirty="0" err="1" smtClean="0"/>
              <a:t>Agarose</a:t>
            </a:r>
            <a:r>
              <a:rPr lang="en-US" dirty="0" smtClean="0"/>
              <a:t> Gels</a:t>
            </a:r>
          </a:p>
          <a:p>
            <a:r>
              <a:rPr lang="en-US" dirty="0" smtClean="0"/>
              <a:t>Strong Banding</a:t>
            </a:r>
          </a:p>
          <a:p>
            <a:r>
              <a:rPr lang="en-US" dirty="0" smtClean="0"/>
              <a:t>Low Base pair sizes</a:t>
            </a:r>
          </a:p>
          <a:p>
            <a:r>
              <a:rPr lang="en-US" dirty="0" smtClean="0"/>
              <a:t>In both HSP70 and Actin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74" y="381000"/>
            <a:ext cx="6702724" cy="2672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74" y="3584275"/>
            <a:ext cx="6702724" cy="273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2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Results—</a:t>
            </a:r>
            <a:r>
              <a:rPr lang="en-US" dirty="0" err="1" smtClean="0"/>
              <a:t>qPCR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42758" cy="4351338"/>
          </a:xfrm>
        </p:spPr>
        <p:txBody>
          <a:bodyPr/>
          <a:lstStyle/>
          <a:p>
            <a:r>
              <a:rPr lang="en-US" dirty="0" err="1" smtClean="0"/>
              <a:t>Fluoresence</a:t>
            </a:r>
            <a:r>
              <a:rPr lang="en-US" dirty="0" smtClean="0"/>
              <a:t> Measured In Samples not Control</a:t>
            </a:r>
          </a:p>
          <a:p>
            <a:r>
              <a:rPr lang="en-US" dirty="0" smtClean="0"/>
              <a:t>C(t) between 26-30</a:t>
            </a:r>
          </a:p>
          <a:p>
            <a:r>
              <a:rPr lang="en-US" dirty="0" smtClean="0"/>
              <a:t>Later than expected</a:t>
            </a:r>
          </a:p>
          <a:p>
            <a:r>
              <a:rPr lang="en-US" dirty="0" smtClean="0"/>
              <a:t>C(t) converted and normalized</a:t>
            </a:r>
          </a:p>
          <a:p>
            <a:r>
              <a:rPr lang="en-US" sz="2400" dirty="0"/>
              <a:t>=10^(-(</a:t>
            </a:r>
            <a:r>
              <a:rPr lang="en-US" sz="2400" dirty="0" smtClean="0"/>
              <a:t>0.3012*</a:t>
            </a:r>
            <a:r>
              <a:rPr lang="en-US" sz="2400" i="1" dirty="0" smtClean="0"/>
              <a:t>Ct</a:t>
            </a:r>
            <a:r>
              <a:rPr lang="en-US" sz="2400" dirty="0"/>
              <a:t>)+11.434</a:t>
            </a:r>
            <a:r>
              <a:rPr lang="en-US" sz="2400" dirty="0" smtClean="0"/>
              <a:t>)</a:t>
            </a:r>
          </a:p>
          <a:p>
            <a:r>
              <a:rPr lang="en-US" dirty="0" smtClean="0"/>
              <a:t>Normalized =V(h)/V(a)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850" y="1825625"/>
            <a:ext cx="65992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86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4057" y="1690688"/>
            <a:ext cx="4432540" cy="4351338"/>
          </a:xfrm>
        </p:spPr>
        <p:txBody>
          <a:bodyPr/>
          <a:lstStyle/>
          <a:p>
            <a:r>
              <a:rPr lang="en-US" dirty="0" smtClean="0"/>
              <a:t>PCR results mediocre</a:t>
            </a:r>
          </a:p>
          <a:p>
            <a:pPr lvl="1"/>
            <a:r>
              <a:rPr lang="en-US" dirty="0" smtClean="0"/>
              <a:t>Bands too small to be significant</a:t>
            </a:r>
          </a:p>
          <a:p>
            <a:pPr lvl="1"/>
            <a:r>
              <a:rPr lang="en-US" dirty="0" smtClean="0"/>
              <a:t>Non specific to target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err="1" smtClean="0"/>
              <a:t>qPCR</a:t>
            </a:r>
            <a:r>
              <a:rPr lang="en-US" dirty="0" smtClean="0"/>
              <a:t> results mirror PCR</a:t>
            </a:r>
          </a:p>
          <a:p>
            <a:pPr lvl="1"/>
            <a:r>
              <a:rPr lang="en-US" dirty="0" smtClean="0"/>
              <a:t>Amplification late in cycles</a:t>
            </a:r>
          </a:p>
          <a:p>
            <a:pPr lvl="1"/>
            <a:r>
              <a:rPr lang="en-US" dirty="0" smtClean="0"/>
              <a:t>Indiscriminate replication leading</a:t>
            </a:r>
          </a:p>
          <a:p>
            <a:pPr lvl="1"/>
            <a:r>
              <a:rPr lang="en-US" dirty="0" smtClean="0"/>
              <a:t>No Valuable Insights from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632"/>
            <a:ext cx="7272068" cy="5295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72068" y="6170082"/>
            <a:ext cx="1414732" cy="575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Photo: Charlie Day/Pacific Rim/ Legendary Pictures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8688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069566" cy="4351338"/>
          </a:xfrm>
        </p:spPr>
        <p:txBody>
          <a:bodyPr/>
          <a:lstStyle/>
          <a:p>
            <a:r>
              <a:rPr lang="en-US" dirty="0" smtClean="0"/>
              <a:t>Better Primers</a:t>
            </a:r>
          </a:p>
          <a:p>
            <a:r>
              <a:rPr lang="en-US" dirty="0" smtClean="0"/>
              <a:t>More Intense Temperature Increase</a:t>
            </a:r>
          </a:p>
          <a:p>
            <a:r>
              <a:rPr lang="en-US" dirty="0" smtClean="0"/>
              <a:t>More Time Points</a:t>
            </a:r>
          </a:p>
          <a:p>
            <a:r>
              <a:rPr lang="en-US" dirty="0" smtClean="0"/>
              <a:t>Varied primers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532" y="0"/>
            <a:ext cx="744946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9115" y="6034901"/>
            <a:ext cx="940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Photo: Christine </a:t>
            </a:r>
            <a:r>
              <a:rPr lang="en-US" sz="1000" dirty="0" err="1" smtClean="0"/>
              <a:t>Savolainen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8210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Steven Roberts</a:t>
            </a:r>
          </a:p>
          <a:p>
            <a:r>
              <a:rPr lang="en-US" dirty="0" smtClean="0"/>
              <a:t>Claire Olson </a:t>
            </a:r>
          </a:p>
          <a:p>
            <a:r>
              <a:rPr lang="en-US" dirty="0" smtClean="0"/>
              <a:t>Mackenzie </a:t>
            </a:r>
            <a:r>
              <a:rPr lang="en-US" dirty="0" err="1" smtClean="0"/>
              <a:t>Gavery</a:t>
            </a:r>
            <a:endParaRPr lang="en-US" dirty="0" smtClean="0"/>
          </a:p>
          <a:p>
            <a:r>
              <a:rPr lang="en-US" dirty="0" smtClean="0"/>
              <a:t>Sam White</a:t>
            </a:r>
          </a:p>
          <a:p>
            <a:r>
              <a:rPr lang="en-US" dirty="0" smtClean="0"/>
              <a:t>Ryan </a:t>
            </a:r>
            <a:r>
              <a:rPr lang="en-US" dirty="0" err="1" smtClean="0"/>
              <a:t>Crim</a:t>
            </a:r>
            <a:r>
              <a:rPr lang="en-US" dirty="0" smtClean="0"/>
              <a:t> PSRF</a:t>
            </a:r>
          </a:p>
          <a:p>
            <a:r>
              <a:rPr lang="en-US" dirty="0" smtClean="0"/>
              <a:t>Christine </a:t>
            </a:r>
            <a:r>
              <a:rPr lang="en-US" dirty="0" err="1" smtClean="0"/>
              <a:t>Savolainen</a:t>
            </a:r>
            <a:endParaRPr lang="en-US" dirty="0" smtClean="0"/>
          </a:p>
          <a:p>
            <a:r>
              <a:rPr lang="en-US" dirty="0" smtClean="0"/>
              <a:t>And Viewers </a:t>
            </a:r>
            <a:r>
              <a:rPr lang="en-US" smtClean="0"/>
              <a:t>Like You!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72" y="0"/>
            <a:ext cx="779252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4303" y="6034901"/>
            <a:ext cx="940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Photo: Christine </a:t>
            </a:r>
            <a:r>
              <a:rPr lang="en-US" sz="1000" dirty="0" err="1" smtClean="0"/>
              <a:t>Savolainen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512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Olympia oysters in the Puget 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4309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100 years of Anthropogenic Influence</a:t>
            </a:r>
          </a:p>
          <a:p>
            <a:r>
              <a:rPr lang="en-US" dirty="0" smtClean="0"/>
              <a:t>Declines in most native species</a:t>
            </a:r>
          </a:p>
          <a:p>
            <a:r>
              <a:rPr lang="en-US" dirty="0" smtClean="0"/>
              <a:t>Olympia oyster</a:t>
            </a:r>
          </a:p>
          <a:p>
            <a:pPr lvl="1"/>
            <a:r>
              <a:rPr lang="en-US" dirty="0" smtClean="0"/>
              <a:t>Historically Important</a:t>
            </a:r>
          </a:p>
          <a:p>
            <a:pPr lvl="1"/>
            <a:r>
              <a:rPr lang="en-US" dirty="0" smtClean="0"/>
              <a:t>Culturally Important</a:t>
            </a:r>
          </a:p>
          <a:p>
            <a:pPr lvl="1"/>
            <a:r>
              <a:rPr lang="en-US" dirty="0" smtClean="0"/>
              <a:t>Commercially Harvest</a:t>
            </a:r>
          </a:p>
          <a:p>
            <a:pPr lvl="1"/>
            <a:r>
              <a:rPr lang="en-US" dirty="0" smtClean="0"/>
              <a:t>Population Decline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566" y="1561381"/>
            <a:ext cx="6455434" cy="5296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2385" y="6096968"/>
            <a:ext cx="1104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Photo: thurstontalk.com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4246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history of Olympia Oysters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3712" y="1825625"/>
            <a:ext cx="4720087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Mexico to Alaska</a:t>
            </a:r>
          </a:p>
          <a:p>
            <a:r>
              <a:rPr lang="en-US" dirty="0" smtClean="0"/>
              <a:t>Cold Water Adapted</a:t>
            </a:r>
          </a:p>
          <a:p>
            <a:r>
              <a:rPr lang="en-US" dirty="0" smtClean="0"/>
              <a:t>Small Size</a:t>
            </a:r>
          </a:p>
          <a:p>
            <a:r>
              <a:rPr lang="en-US" dirty="0" smtClean="0"/>
              <a:t>Salinity requirements</a:t>
            </a:r>
          </a:p>
          <a:p>
            <a:r>
              <a:rPr lang="en-US" dirty="0" smtClean="0"/>
              <a:t>Threatened By</a:t>
            </a:r>
          </a:p>
          <a:p>
            <a:pPr lvl="1"/>
            <a:r>
              <a:rPr lang="en-US" dirty="0" smtClean="0"/>
              <a:t>Pollution</a:t>
            </a:r>
          </a:p>
          <a:p>
            <a:pPr lvl="1"/>
            <a:r>
              <a:rPr lang="en-US" dirty="0" smtClean="0"/>
              <a:t>Fresh Water Inundation</a:t>
            </a:r>
          </a:p>
          <a:p>
            <a:pPr lvl="1"/>
            <a:r>
              <a:rPr lang="en-US" dirty="0" smtClean="0"/>
              <a:t>Overharvest</a:t>
            </a:r>
          </a:p>
          <a:p>
            <a:pPr lvl="1"/>
            <a:r>
              <a:rPr lang="en-US" dirty="0" smtClean="0"/>
              <a:t>Ocean Acidification</a:t>
            </a:r>
          </a:p>
          <a:p>
            <a:pPr lvl="1"/>
            <a:r>
              <a:rPr lang="en-US" dirty="0" smtClean="0"/>
              <a:t>Climate Change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556075" cy="5167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4099" y="6176963"/>
            <a:ext cx="940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Photo: John Rowley/ Flickr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3161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Rehabilitation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Extensive Rehabilitation Efforts</a:t>
            </a:r>
          </a:p>
          <a:p>
            <a:pPr lvl="1"/>
            <a:r>
              <a:rPr lang="en-US" dirty="0" smtClean="0"/>
              <a:t>Puget Sound Restoration Fund</a:t>
            </a:r>
          </a:p>
          <a:p>
            <a:pPr lvl="1"/>
            <a:r>
              <a:rPr lang="en-US" dirty="0" smtClean="0"/>
              <a:t>NOAA/NMFS</a:t>
            </a:r>
          </a:p>
          <a:p>
            <a:pPr lvl="1"/>
            <a:r>
              <a:rPr lang="en-US" dirty="0" smtClean="0"/>
              <a:t>Private Producers</a:t>
            </a:r>
          </a:p>
          <a:p>
            <a:r>
              <a:rPr lang="en-US" dirty="0" smtClean="0"/>
              <a:t>Limited Success</a:t>
            </a:r>
          </a:p>
          <a:p>
            <a:pPr lvl="1"/>
            <a:r>
              <a:rPr lang="en-US" dirty="0" smtClean="0"/>
              <a:t>Poor Location Selection</a:t>
            </a:r>
          </a:p>
          <a:p>
            <a:pPr lvl="1"/>
            <a:r>
              <a:rPr lang="en-US" dirty="0" smtClean="0"/>
              <a:t>Poor </a:t>
            </a:r>
            <a:r>
              <a:rPr lang="en-US" dirty="0" err="1" smtClean="0"/>
              <a:t>outplanting</a:t>
            </a:r>
            <a:r>
              <a:rPr lang="en-US" dirty="0" smtClean="0"/>
              <a:t> timing</a:t>
            </a:r>
          </a:p>
          <a:p>
            <a:pPr lvl="1"/>
            <a:r>
              <a:rPr lang="en-US" dirty="0" smtClean="0"/>
              <a:t>High Predation</a:t>
            </a:r>
          </a:p>
          <a:p>
            <a:pPr lvl="1"/>
            <a:r>
              <a:rPr lang="en-US" dirty="0" smtClean="0"/>
              <a:t>Other?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51" y="-69011"/>
            <a:ext cx="6395049" cy="6927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6287" y="6034901"/>
            <a:ext cx="940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Photo: Puget Sound Restoration Fund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9659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err="1" smtClean="0"/>
              <a:t>Adapation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Local adaptation is a phenomena in which geographically separated populations of a native species are better adapted to the habitat parameters of their specific </a:t>
            </a:r>
            <a:r>
              <a:rPr lang="en-US" dirty="0" smtClean="0"/>
              <a:t>location.</a:t>
            </a:r>
            <a:r>
              <a:rPr lang="en-US" sz="1300" dirty="0" smtClean="0"/>
              <a:t>(</a:t>
            </a:r>
            <a:r>
              <a:rPr lang="en-US" sz="1300" dirty="0" err="1" smtClean="0"/>
              <a:t>Kawecki</a:t>
            </a:r>
            <a:r>
              <a:rPr lang="en-US" sz="1300" dirty="0" smtClean="0"/>
              <a:t> </a:t>
            </a:r>
            <a:r>
              <a:rPr lang="en-US" sz="1300" dirty="0"/>
              <a:t>and Ebert, 2004).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079630"/>
            <a:ext cx="5286555" cy="3778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54" y="3079630"/>
            <a:ext cx="5443269" cy="37783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27744" y="2612052"/>
            <a:ext cx="940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Photo: Baja Travel Tours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034901"/>
            <a:ext cx="940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Photo: Alaskan Cruises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4042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Adaptation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24577" cy="4764956"/>
          </a:xfrm>
        </p:spPr>
        <p:txBody>
          <a:bodyPr>
            <a:normAutofit/>
          </a:bodyPr>
          <a:lstStyle/>
          <a:p>
            <a:r>
              <a:rPr lang="en-US" dirty="0" smtClean="0"/>
              <a:t>Differing Environment Conditions and Selection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Salinity</a:t>
            </a:r>
          </a:p>
          <a:p>
            <a:pPr lvl="1"/>
            <a:r>
              <a:rPr lang="en-US" dirty="0" smtClean="0"/>
              <a:t>DO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Genetic and Phenotypic Differences</a:t>
            </a:r>
          </a:p>
          <a:p>
            <a:pPr lvl="1"/>
            <a:r>
              <a:rPr lang="en-US" dirty="0" smtClean="0"/>
              <a:t>Size, Shape, Color, </a:t>
            </a:r>
            <a:r>
              <a:rPr lang="en-US" dirty="0" err="1"/>
              <a:t>E</a:t>
            </a:r>
            <a:r>
              <a:rPr lang="en-US" dirty="0" err="1" smtClean="0"/>
              <a:t>tc</a:t>
            </a:r>
            <a:endParaRPr lang="en-US" dirty="0" smtClean="0"/>
          </a:p>
          <a:p>
            <a:pPr lvl="1"/>
            <a:r>
              <a:rPr lang="en-US" dirty="0" smtClean="0"/>
              <a:t>Growth/Development</a:t>
            </a:r>
          </a:p>
          <a:p>
            <a:pPr lvl="1"/>
            <a:r>
              <a:rPr lang="en-US" dirty="0" smtClean="0"/>
              <a:t>Response Mechanisms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98" y="337273"/>
            <a:ext cx="4830680" cy="6253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6036583"/>
            <a:ext cx="940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Photo: retrieverman.net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549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pathways effected</a:t>
            </a:r>
          </a:p>
          <a:p>
            <a:pPr lvl="1"/>
            <a:r>
              <a:rPr lang="en-US" dirty="0" smtClean="0"/>
              <a:t>Energy Metabolism</a:t>
            </a:r>
          </a:p>
          <a:p>
            <a:pPr lvl="1"/>
            <a:r>
              <a:rPr lang="en-US" dirty="0" smtClean="0"/>
              <a:t>Reproduction</a:t>
            </a:r>
          </a:p>
          <a:p>
            <a:pPr lvl="1"/>
            <a:r>
              <a:rPr lang="en-US" dirty="0" smtClean="0"/>
              <a:t>Homeostatic Regulatory Enzymes</a:t>
            </a:r>
          </a:p>
          <a:p>
            <a:r>
              <a:rPr lang="en-US" dirty="0" smtClean="0"/>
              <a:t>Affected Regulatory Enzymes</a:t>
            </a:r>
          </a:p>
          <a:p>
            <a:pPr lvl="1"/>
            <a:r>
              <a:rPr lang="en-US" dirty="0" smtClean="0"/>
              <a:t>Copper Toxicity Response (Ritter et al., 2010)</a:t>
            </a:r>
          </a:p>
          <a:p>
            <a:pPr lvl="1"/>
            <a:r>
              <a:rPr lang="en-US" dirty="0" err="1" smtClean="0"/>
              <a:t>Phosphoglucose</a:t>
            </a:r>
            <a:r>
              <a:rPr lang="en-US" dirty="0" smtClean="0"/>
              <a:t> </a:t>
            </a:r>
            <a:r>
              <a:rPr lang="en-US" dirty="0" err="1" smtClean="0"/>
              <a:t>isomerase</a:t>
            </a:r>
            <a:r>
              <a:rPr lang="en-US" dirty="0" smtClean="0"/>
              <a:t> (</a:t>
            </a:r>
            <a:r>
              <a:rPr lang="en-US" dirty="0" err="1" smtClean="0"/>
              <a:t>Dahlhoff</a:t>
            </a:r>
            <a:r>
              <a:rPr lang="en-US" dirty="0" smtClean="0"/>
              <a:t> and Rank, 2000)</a:t>
            </a:r>
          </a:p>
          <a:p>
            <a:pPr lvl="1"/>
            <a:r>
              <a:rPr lang="en-US" dirty="0" smtClean="0"/>
              <a:t>HSP70 (</a:t>
            </a:r>
            <a:r>
              <a:rPr lang="en-US" dirty="0" err="1" smtClean="0"/>
              <a:t>Feder</a:t>
            </a:r>
            <a:r>
              <a:rPr lang="en-US" dirty="0" smtClean="0"/>
              <a:t> and Hofmann, 1999)</a:t>
            </a:r>
            <a:endParaRPr lang="en-US" dirty="0"/>
          </a:p>
          <a:p>
            <a:r>
              <a:rPr lang="en-US" dirty="0" smtClean="0"/>
              <a:t>Effects</a:t>
            </a:r>
          </a:p>
          <a:p>
            <a:pPr lvl="1"/>
            <a:r>
              <a:rPr lang="en-US" dirty="0" err="1" smtClean="0"/>
              <a:t>Downregulation</a:t>
            </a:r>
            <a:endParaRPr lang="en-US" dirty="0" smtClean="0"/>
          </a:p>
          <a:p>
            <a:pPr lvl="1"/>
            <a:r>
              <a:rPr lang="en-US" dirty="0" smtClean="0"/>
              <a:t>Isoform Concentrations</a:t>
            </a:r>
          </a:p>
          <a:p>
            <a:pPr lvl="1"/>
            <a:r>
              <a:rPr lang="en-US" dirty="0" smtClean="0"/>
              <a:t>Priming</a:t>
            </a:r>
          </a:p>
        </p:txBody>
      </p:sp>
    </p:spTree>
    <p:extLst>
      <p:ext uri="{BB962C8B-B14F-4D97-AF65-F5344CB8AC3E}">
        <p14:creationId xmlns:p14="http://schemas.microsoft.com/office/powerpoint/2010/main" val="329277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HSP70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 Protein Function</a:t>
            </a:r>
          </a:p>
          <a:p>
            <a:r>
              <a:rPr lang="en-US" dirty="0" smtClean="0"/>
              <a:t>Biomarker for Stress</a:t>
            </a:r>
          </a:p>
          <a:p>
            <a:r>
              <a:rPr lang="en-US" dirty="0" smtClean="0"/>
              <a:t>Affected by Local Adaptation</a:t>
            </a:r>
          </a:p>
          <a:p>
            <a:r>
              <a:rPr lang="en-US" dirty="0" smtClean="0"/>
              <a:t>Well Studied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53" y="1690688"/>
            <a:ext cx="6067247" cy="5167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4303" y="6034901"/>
            <a:ext cx="1922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Photo: Matt </a:t>
            </a:r>
            <a:r>
              <a:rPr lang="en-US" sz="1000" dirty="0" err="1" smtClean="0"/>
              <a:t>DiLeo</a:t>
            </a:r>
            <a:r>
              <a:rPr lang="en-US" sz="1000" dirty="0" smtClean="0"/>
              <a:t>/</a:t>
            </a:r>
            <a:r>
              <a:rPr lang="en-US" sz="1000" dirty="0" err="1" smtClean="0"/>
              <a:t>thescientistgardner</a:t>
            </a:r>
            <a:r>
              <a:rPr lang="en-US" sz="1000" dirty="0" smtClean="0"/>
              <a:t> blog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8943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Populations from warmer southern regions will be better adapted to handle heat stress than those from colder northern regions.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HSP70 response vary between populations during mild heat stress events?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we measure this response through mRNA concentrations for HSP70 transcripts?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0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535</Words>
  <Application>Microsoft Macintosh PowerPoint</Application>
  <PresentationFormat>Custom</PresentationFormat>
  <Paragraphs>137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Local Adaptation in Olympia Oysters:  HSP70 mRNA Expression Response to Mild Heat Stress</vt:lpstr>
      <vt:lpstr>Olympia oysters in the Puget Sound</vt:lpstr>
      <vt:lpstr>Life history of Olympia Oysters</vt:lpstr>
      <vt:lpstr>Rehabilitation Efforts</vt:lpstr>
      <vt:lpstr>Local Adapation</vt:lpstr>
      <vt:lpstr>Local Adaptation Cont.</vt:lpstr>
      <vt:lpstr>Response Mechanisms</vt:lpstr>
      <vt:lpstr>HSP70</vt:lpstr>
      <vt:lpstr>Hypothesis</vt:lpstr>
      <vt:lpstr>Experiment</vt:lpstr>
      <vt:lpstr>Processing/Testing</vt:lpstr>
      <vt:lpstr>Results—PCR</vt:lpstr>
      <vt:lpstr>Results—qPCR </vt:lpstr>
      <vt:lpstr>Discussion</vt:lpstr>
      <vt:lpstr>Conclusion</vt:lpstr>
      <vt:lpstr>Thanks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Adaptation in Olympia Oysters: Differences in HSP70 mRNA Expressions in Response to Mild Heat Stress</dc:title>
  <dc:creator>Jake Heare</dc:creator>
  <cp:lastModifiedBy>Steven Roberts</cp:lastModifiedBy>
  <cp:revision>18</cp:revision>
  <dcterms:created xsi:type="dcterms:W3CDTF">2013-11-30T02:30:50Z</dcterms:created>
  <dcterms:modified xsi:type="dcterms:W3CDTF">2013-12-02T15:08:42Z</dcterms:modified>
</cp:coreProperties>
</file>